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315" r:id="rId4"/>
    <p:sldId id="283" r:id="rId5"/>
    <p:sldId id="284" r:id="rId6"/>
    <p:sldId id="285" r:id="rId7"/>
    <p:sldId id="319" r:id="rId8"/>
    <p:sldId id="318" r:id="rId9"/>
    <p:sldId id="280" r:id="rId10"/>
    <p:sldId id="261" r:id="rId11"/>
    <p:sldId id="317" r:id="rId12"/>
    <p:sldId id="278" r:id="rId13"/>
    <p:sldId id="264" r:id="rId14"/>
    <p:sldId id="286" r:id="rId15"/>
    <p:sldId id="287" r:id="rId16"/>
    <p:sldId id="289" r:id="rId17"/>
    <p:sldId id="290" r:id="rId18"/>
    <p:sldId id="291" r:id="rId19"/>
    <p:sldId id="288" r:id="rId20"/>
    <p:sldId id="265" r:id="rId21"/>
    <p:sldId id="309" r:id="rId22"/>
    <p:sldId id="310" r:id="rId23"/>
    <p:sldId id="311" r:id="rId24"/>
    <p:sldId id="266" r:id="rId25"/>
    <p:sldId id="292" r:id="rId26"/>
    <p:sldId id="293" r:id="rId27"/>
    <p:sldId id="294" r:id="rId28"/>
    <p:sldId id="295" r:id="rId29"/>
    <p:sldId id="301" r:id="rId30"/>
    <p:sldId id="267" r:id="rId31"/>
    <p:sldId id="302" r:id="rId32"/>
    <p:sldId id="308" r:id="rId33"/>
    <p:sldId id="307" r:id="rId34"/>
    <p:sldId id="306" r:id="rId35"/>
    <p:sldId id="268" r:id="rId36"/>
    <p:sldId id="270" r:id="rId37"/>
    <p:sldId id="296" r:id="rId38"/>
    <p:sldId id="297" r:id="rId39"/>
    <p:sldId id="298" r:id="rId40"/>
    <p:sldId id="299" r:id="rId41"/>
    <p:sldId id="300" r:id="rId42"/>
    <p:sldId id="303" r:id="rId43"/>
    <p:sldId id="304" r:id="rId44"/>
    <p:sldId id="312" r:id="rId45"/>
    <p:sldId id="320" r:id="rId46"/>
    <p:sldId id="313" r:id="rId4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8" d="100"/>
          <a:sy n="58" d="100"/>
        </p:scale>
        <p:origin x="-470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presProps" Target="presProps.xml" /><Relationship Id="rId8" Type="http://schemas.openxmlformats.org/officeDocument/2006/relationships/slide" Target="slides/slide7.xml" /><Relationship Id="rId51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EFAD8-7EE0-4382-8B70-10B3B52ED029}" type="datetimeFigureOut">
              <a:rPr lang="ru-RU" smtClean="0"/>
              <a:pPr/>
              <a:t>26.02.2022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F602-A0AE-4BD8-B4AE-A6CD698DE8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EFAD8-7EE0-4382-8B70-10B3B52ED029}" type="datetimeFigureOut">
              <a:rPr lang="ru-RU" smtClean="0"/>
              <a:pPr/>
              <a:t>26.02.2022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F602-A0AE-4BD8-B4AE-A6CD698DE8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EFAD8-7EE0-4382-8B70-10B3B52ED029}" type="datetimeFigureOut">
              <a:rPr lang="ru-RU" smtClean="0"/>
              <a:pPr/>
              <a:t>26.02.2022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F602-A0AE-4BD8-B4AE-A6CD698DE8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EFAD8-7EE0-4382-8B70-10B3B52ED029}" type="datetimeFigureOut">
              <a:rPr lang="ru-RU" smtClean="0"/>
              <a:pPr/>
              <a:t>26.02.2022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F602-A0AE-4BD8-B4AE-A6CD698DE8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EFAD8-7EE0-4382-8B70-10B3B52ED029}" type="datetimeFigureOut">
              <a:rPr lang="ru-RU" smtClean="0"/>
              <a:pPr/>
              <a:t>26.02.2022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F602-A0AE-4BD8-B4AE-A6CD698DE8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EFAD8-7EE0-4382-8B70-10B3B52ED029}" type="datetimeFigureOut">
              <a:rPr lang="ru-RU" smtClean="0"/>
              <a:pPr/>
              <a:t>26.02.2022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F602-A0AE-4BD8-B4AE-A6CD698DE8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EFAD8-7EE0-4382-8B70-10B3B52ED029}" type="datetimeFigureOut">
              <a:rPr lang="ru-RU" smtClean="0"/>
              <a:pPr/>
              <a:t>26.02.2022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F602-A0AE-4BD8-B4AE-A6CD698DE8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EFAD8-7EE0-4382-8B70-10B3B52ED029}" type="datetimeFigureOut">
              <a:rPr lang="ru-RU" smtClean="0"/>
              <a:pPr/>
              <a:t>26.02.2022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F602-A0AE-4BD8-B4AE-A6CD698DE8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EFAD8-7EE0-4382-8B70-10B3B52ED029}" type="datetimeFigureOut">
              <a:rPr lang="ru-RU" smtClean="0"/>
              <a:pPr/>
              <a:t>26.02.2022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F602-A0AE-4BD8-B4AE-A6CD698DE8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EFAD8-7EE0-4382-8B70-10B3B52ED029}" type="datetimeFigureOut">
              <a:rPr lang="ru-RU" smtClean="0"/>
              <a:pPr/>
              <a:t>26.02.2022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F602-A0AE-4BD8-B4AE-A6CD698DE8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EFAD8-7EE0-4382-8B70-10B3B52ED029}" type="datetimeFigureOut">
              <a:rPr lang="ru-RU" smtClean="0"/>
              <a:pPr/>
              <a:t>26.02.2022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CF602-A0AE-4BD8-B4AE-A6CD698DE8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60000" b="-6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49EFAD8-7EE0-4382-8B70-10B3B52ED029}" type="datetimeFigureOut">
              <a:rPr lang="ru-RU" smtClean="0"/>
              <a:pPr/>
              <a:t>26.02.2022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C6CF602-A0AE-4BD8-B4AE-A6CD698DE8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 /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 /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1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1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 /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1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 /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1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 /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1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 /><Relationship Id="rId2" Type="http://schemas.openxmlformats.org/officeDocument/2006/relationships/image" Target="../media/image33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7.jpeg" /><Relationship Id="rId5" Type="http://schemas.openxmlformats.org/officeDocument/2006/relationships/image" Target="../media/image36.jpeg" /><Relationship Id="rId4" Type="http://schemas.openxmlformats.org/officeDocument/2006/relationships/image" Target="../media/image35.jpeg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 /><Relationship Id="rId2" Type="http://schemas.openxmlformats.org/officeDocument/2006/relationships/image" Target="../media/image38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0.jpeg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 /><Relationship Id="rId2" Type="http://schemas.openxmlformats.org/officeDocument/2006/relationships/image" Target="../media/image41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3.jpeg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 /><Relationship Id="rId2" Type="http://schemas.openxmlformats.org/officeDocument/2006/relationships/image" Target="../media/image44.jpe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47.jpeg" /><Relationship Id="rId4" Type="http://schemas.openxmlformats.org/officeDocument/2006/relationships/image" Target="../media/image46.jpeg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 /><Relationship Id="rId2" Type="http://schemas.openxmlformats.org/officeDocument/2006/relationships/image" Target="../media/image48.jpeg" /><Relationship Id="rId1" Type="http://schemas.openxmlformats.org/officeDocument/2006/relationships/slideLayout" Target="../slideLayouts/slideLayout1.xml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 /><Relationship Id="rId2" Type="http://schemas.openxmlformats.org/officeDocument/2006/relationships/image" Target="../media/image50.jpeg" /><Relationship Id="rId1" Type="http://schemas.openxmlformats.org/officeDocument/2006/relationships/slideLayout" Target="../slideLayouts/slideLayout1.xml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 /><Relationship Id="rId2" Type="http://schemas.openxmlformats.org/officeDocument/2006/relationships/image" Target="../media/image52.jpeg" /><Relationship Id="rId1" Type="http://schemas.openxmlformats.org/officeDocument/2006/relationships/slideLayout" Target="../slideLayouts/slideLayout1.xml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 /><Relationship Id="rId2" Type="http://schemas.openxmlformats.org/officeDocument/2006/relationships/image" Target="../media/image54.jpeg" /><Relationship Id="rId1" Type="http://schemas.openxmlformats.org/officeDocument/2006/relationships/slideLayout" Target="../slideLayouts/slideLayout1.xml" 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 /><Relationship Id="rId2" Type="http://schemas.openxmlformats.org/officeDocument/2006/relationships/image" Target="../media/image56.jpeg" /><Relationship Id="rId1" Type="http://schemas.openxmlformats.org/officeDocument/2006/relationships/slideLayout" Target="../slideLayouts/slideLayout1.xml" 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 /><Relationship Id="rId2" Type="http://schemas.openxmlformats.org/officeDocument/2006/relationships/image" Target="../media/image58.jpeg" /><Relationship Id="rId1" Type="http://schemas.openxmlformats.org/officeDocument/2006/relationships/slideLayout" Target="../slideLayouts/slideLayout1.xml" 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 /><Relationship Id="rId2" Type="http://schemas.openxmlformats.org/officeDocument/2006/relationships/image" Target="../media/image60.jpeg" /><Relationship Id="rId1" Type="http://schemas.openxmlformats.org/officeDocument/2006/relationships/slideLayout" Target="../slideLayouts/slideLayout1.xml" 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 /><Relationship Id="rId2" Type="http://schemas.openxmlformats.org/officeDocument/2006/relationships/image" Target="../media/image62.jpeg" /><Relationship Id="rId1" Type="http://schemas.openxmlformats.org/officeDocument/2006/relationships/slideLayout" Target="../slideLayouts/slideLayout1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37283" y="1687132"/>
            <a:ext cx="9799912" cy="3489291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237281" y="1958971"/>
            <a:ext cx="97484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«Формирование культурно-гигиенических навыков и навыков самообслуживания</a:t>
            </a:r>
          </a:p>
          <a:p>
            <a:pPr algn="ctr"/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 детей раннего возраста»</a:t>
            </a:r>
          </a:p>
          <a:p>
            <a:pPr algn="ctr"/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(1-2 года)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                                         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Воспитатель: Осипенко Р.А.</a:t>
            </a:r>
            <a:endParaRPr lang="ru-RU" sz="3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40789" y="191947"/>
            <a:ext cx="9251707" cy="1327761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688024" y="321089"/>
            <a:ext cx="8815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учреждение «Детский сад № 4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Первая группа раннего возраста №1 « Ягодки»</a:t>
            </a:r>
            <a:endParaRPr lang="ru-RU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63517" y="5931946"/>
            <a:ext cx="3084163" cy="677948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Кавалерово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28.02.2022 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15794" y="6323306"/>
            <a:ext cx="3270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947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21612" y="0"/>
            <a:ext cx="9110420" cy="980284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«Формирование культурно-гигиенических навыков и навыков самообслуживания у детей раннего возраста»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52473" y="1282903"/>
            <a:ext cx="11065915" cy="5286709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29586" y="1094704"/>
            <a:ext cx="11122703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АКТУАЛЬНОСТЬ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первых дней жизни  при формировании у детей культурно-гигиенических навыков идёт не просто усвоение правил и норм и культуры поведения, а это ещё и важный процесс социализации, вхождения ребёнка в мир взрослых.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Одна из задач воспитания детей раннего возраста: воспитание культурно- гигиенических навыков опрятности, аккуратности в быту, навыков культуры еды. Чтобы облегчить ребенку освоение новых навыков, необходимо сделать этот процесс доступным, интересным и увлекательным. При этом обязательно учитывается возрастная особенность детей - стремление к самостоятельности.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Культурно-гигиенические навыки (КГН) формируются в раннем возрасте, пока нервная система еще пластична, а действия связанные с принятием пищи, одеванием, умывание повторяются систематически и является органической потребностью.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Как не важны навыки, не следует забывать что, одно только овладение ими не обеспечивает правильного поведения. Взрослые должны подавать пример во всем и требуя от ребенка выполнения определенных правил, сами всегда их должны соблюдать. </a:t>
            </a:r>
          </a:p>
          <a:p>
            <a:pPr algn="just"/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560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54269" y="313146"/>
            <a:ext cx="8956548" cy="1008288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«Формирование культурно-гигиенических навыков и навыков самообслуживания у детей раннего возраста»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1144" y="1885833"/>
            <a:ext cx="10972801" cy="4972167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63485" y="1050637"/>
            <a:ext cx="1112270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63880" y="-1231106"/>
            <a:ext cx="10835014" cy="11049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33333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33333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33333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sz="160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/>
            <a:r>
              <a:rPr kumimoji="0" lang="ru-RU" sz="200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kumimoji="0" lang="ru-RU" sz="200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/>
            <a:endParaRPr kumimoji="0" lang="ru-RU" sz="200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/>
            <a:r>
              <a:rPr kumimoji="0" lang="ru-RU" sz="20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Обучение гигиеническим навыкам начинается со знакомства с предметами</a:t>
            </a:r>
            <a:r>
              <a:rPr lang="ru-RU" sz="2000" baseline="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полотенце для лица и рук, полотенце   для тела, полотенце для ног, небольшая расческа с тупыми зубчиками, стаканчик для полоскания рта, зубная щетка, </a:t>
            </a:r>
            <a:r>
              <a:rPr kumimoji="0" lang="ru-RU" sz="200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детскяа</a:t>
            </a:r>
            <a:r>
              <a:rPr kumimoji="0" lang="ru-RU" sz="20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паста, носовые платки</a:t>
            </a:r>
            <a:r>
              <a:rPr lang="ru-RU" sz="2000" baseline="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мочалка для тела.</a:t>
            </a:r>
            <a:endParaRPr kumimoji="0" lang="ru-RU" sz="2000" b="1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Гигиеническое воспитание направлено на приобщение ребенка к следующим гигиеническим навыкам: 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мыть руки перед едой и после каждого загрязнения;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умываться после ночного сна.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пользоваться носовым платком по мере надобности в помещении и на прогулке (самостоятельно с двух с половиной лет); 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пользоваться расческой, стоя перед зеркалом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 брать пищу грязными руками. 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мыть ноги перед сном (в летнее время после прогулки.)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333333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333333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333333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333333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333333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333333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60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83974" y="126925"/>
            <a:ext cx="9240341" cy="1096569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078443" y="187780"/>
            <a:ext cx="8815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«Формирование культурно-гигиенических навыков и навыков самообслуживания у детей раннего возраста»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0762" y="1455313"/>
            <a:ext cx="11384925" cy="5102609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71465" y="1526540"/>
            <a:ext cx="1073821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Ознакомление родителей с задачами воспитания культурно-гигиенических навыков у детей раннего возраста.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Учить детей под контролем взрослого овладевать культурно-гигиеническими навыками    и навыками самообслуживания;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Формировать представления о правилах личной гигиены; уточнить   и систематизировать знания детей о необходимости гигиенических процедур;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Побуждать детей раннего возраста к самостоятельности;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Создать положительно эмоциональную атмосферу; повысить уровень компетентности родителей в вопросах формирования культурно-гигиенических навыков и навыков самообслуживания путём взаимодействия и сотрудничества с педагогами; научить с помощью игровых упражнений и художественного слова, прививать культурно-гигиенические навыки ребенку  раннего возраста.</a:t>
            </a:r>
          </a:p>
          <a:p>
            <a:pPr algn="just"/>
            <a:endParaRPr lang="ru-RU" sz="2000" b="1" dirty="0">
              <a:latin typeface="Comic Sans MS" panose="030F0702030302020204" pitchFamily="66" charset="0"/>
            </a:endParaRPr>
          </a:p>
          <a:p>
            <a:pPr marL="342900" indent="-342900" algn="just">
              <a:buAutoNum type="arabicParenR"/>
            </a:pPr>
            <a:endParaRPr lang="ru-RU" sz="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just"/>
            <a:endParaRPr lang="ru-RU" sz="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063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83974" y="126925"/>
            <a:ext cx="9240341" cy="1096569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«Формирование культурно-гигиенических навыков и навыков самообслуживания у детей раннего возраста»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00100" y="1345106"/>
            <a:ext cx="10695216" cy="5202651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ЭТАПЫ РАБОТЫ:</a:t>
            </a:r>
          </a:p>
          <a:p>
            <a:pPr lvl="0" algn="ctr"/>
            <a:endParaRPr lang="ru-RU" sz="2000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этап: определение уровня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культурно-гигиенических навыков у детей раннего возраста через наблюдения, беседы,, подбор художественных произведений,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потешек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стихотворений загадок, игр по данной теме.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этап: Выполнение плана работы с детьми; совместная образовательная работа с детьми, родителями для решения поставленных задач, анкетирование родителей.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этап: Подведение итогов работы.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465" y="1526540"/>
            <a:ext cx="11015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000" b="1" dirty="0">
              <a:latin typeface="Comic Sans MS" panose="030F0702030302020204" pitchFamily="66" charset="0"/>
            </a:endParaRPr>
          </a:p>
          <a:p>
            <a:pPr marL="342900" indent="-342900" algn="just">
              <a:buAutoNum type="arabicParenR"/>
            </a:pPr>
            <a:endParaRPr lang="ru-RU" sz="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just"/>
            <a:endParaRPr lang="ru-RU" sz="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063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92960" y="375920"/>
            <a:ext cx="9103360" cy="924560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«Формирование культурно-гигиенических навыков и навыков самообслуживания у детей раннего возраста»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02914" y="1716065"/>
            <a:ext cx="9899041" cy="4350975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Выработка культурно-гигиенических навыков проводится в течение всего дня, в разные режимные моменты: во время утреннего приёма, прогулок, игр, занятий, приёма пищи, подготовки ко сну.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Воспитание культурно – гигиенических навыков у наших деток, это наш с вами совместный труд. 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Любую гигиеническую процедуру следует проводить аккуратно, осторожно, чтобы не испугать его, не вызвать неприятных ощущений. И даже тогда, когда ваш малыш научится самостоятельно выполнять ту или иную процедуру, не оставляйте его без присмотра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465" y="1526540"/>
            <a:ext cx="11015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000" b="1" dirty="0">
              <a:latin typeface="Comic Sans MS" panose="030F0702030302020204" pitchFamily="66" charset="0"/>
            </a:endParaRPr>
          </a:p>
          <a:p>
            <a:pPr marL="342900" indent="-342900" algn="just">
              <a:buAutoNum type="arabicParenR"/>
            </a:pPr>
            <a:endParaRPr lang="ru-RU" sz="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just"/>
            <a:endParaRPr lang="ru-RU" sz="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063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83974" y="126925"/>
            <a:ext cx="9240341" cy="1096569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Условия, необходимые для развития культурно-гигиенических навыков,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навыков приёма пищи, пользования столовыми приборами: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91402" y="1455313"/>
            <a:ext cx="11384925" cy="5102609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крючок для полотенца разместите на уровне роста, но не глаз ребенка</a:t>
            </a:r>
            <a:r>
              <a:rPr lang="ru-RU" sz="2000" dirty="0">
                <a:solidFill>
                  <a:schemeClr val="tx1"/>
                </a:solidFill>
              </a:rPr>
              <a:t>;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-подставьте к умывальнику скамеечку, стоя на которой он сможет достать кран;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-положите в ванной коврик (решетку), чтобы ребенок не поскользнулся.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предметы, которыми ребенок будет пользоваться самостоятельно, следует подобрать с учетом его возрастных возможностей (отдельная мыльница с детским мылом, размер полотенца: 40-50 см в ширину, 50-70 в длину.)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Яркий носовой платок, или бумажные салфетки;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Детская расчёска. 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Стул в соответствии со столом (расстояние от сиденья до крышки стола 18-19 см).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Столовые приборы(детские) небольшого размера;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доступном  дл ребёнка расстоянии хлебница с хлебом,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салфетница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бумажными салфетками.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Таким образом, если соблюдать все условия и заниматься с ребёнком,  то в дальнейшем   он сможет многие вещи сделать самостоятельно без помощи взрослых. В раннем возрасте можно развить в ребёнке такие качества, как аккуратность, ответственность, дисциплинированность.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063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83974" y="126926"/>
            <a:ext cx="9240341" cy="771146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Приёмы по развитию навыков одевания и раздевания: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91402" y="1012371"/>
            <a:ext cx="11384925" cy="5545551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Сюжетные игры: «Дочки-матери», «На прогулке» (куклу раздеть, уложить спать, одеть и т. д.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Игра с куклой, призывая  ребёнка к помощи; («Поможем раздеться кукле Маше, которая гуляла вместе с нами»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Пример ребёнка для своей игрушки, куклы».(Покажи Кате как ты научилась надевать колготки, носочки, платье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4. Чтение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потешек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Например: Я умею обуваться,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Если только захочу,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Я и маленького братца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Обуваться научу.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Стихотворные инструкции Например: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Пообедали сейчас-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Впереди у нас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сончас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Мы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футболочку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снимаем,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Спинку стула украшаем,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Сверху шорты и носки, 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Вот какие умницы!»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Похвала, поощрение ребёнка за удачные действия, быстроту, аккуратность.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063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83974" y="178442"/>
            <a:ext cx="9150189" cy="735958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4853" y="1453243"/>
            <a:ext cx="11562347" cy="5132548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endParaRPr lang="ru-RU" sz="24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ru-RU" sz="2400" dirty="0">
              <a:solidFill>
                <a:schemeClr val="tx1"/>
              </a:solidFill>
            </a:endParaRPr>
          </a:p>
          <a:p>
            <a:pPr marL="342900" indent="-342900"/>
            <a:endParaRPr lang="ru-RU" sz="2400" dirty="0">
              <a:solidFill>
                <a:schemeClr val="tx1"/>
              </a:solidFill>
            </a:endParaRPr>
          </a:p>
          <a:p>
            <a:pPr marL="342900" indent="-342900"/>
            <a:endParaRPr lang="ru-RU" sz="2400" dirty="0">
              <a:solidFill>
                <a:schemeClr val="tx1"/>
              </a:solidFill>
            </a:endParaRPr>
          </a:p>
          <a:p>
            <a:pPr marL="342900" indent="-342900" algn="ctr"/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Приёмы для развития у детей</a:t>
            </a:r>
          </a:p>
          <a:p>
            <a:pPr marL="342900" indent="-342900"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культурно-гигиенических навыков, навыков опрятности</a:t>
            </a:r>
          </a:p>
          <a:p>
            <a:pPr marL="342900" indent="-342900" algn="ctr"/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Показ взрослым выполнения каждого действия сопровождается проговариванием, их последовательностью;</a:t>
            </a:r>
          </a:p>
          <a:p>
            <a:pPr marL="457200" indent="-4572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Чтение художественных произведений с рассматриванием иллюстраций; 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Чтение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потешек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 воде и ;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стихоторений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 режимные моменты;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Игры с  любимыми игрушками ,куклами.</a:t>
            </a:r>
          </a:p>
          <a:p>
            <a:pPr marL="342900" indent="-342900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Водичка-подружка</a:t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Всем вымыла ручки:                                            Наше мыло душисто,</a:t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Полотенце пушисто,</a:t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Мы умоемся чисто.</a:t>
            </a:r>
          </a:p>
          <a:p>
            <a:pPr marL="342900" indent="-34290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Маринке,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Иринке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Кирюшке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Андрюшке.</a:t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ручки красивыми, чистыми стали.</a:t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Ребята водичке спасибо сказали.</a:t>
            </a:r>
          </a:p>
          <a:p>
            <a:pPr marL="342900" indent="-342900">
              <a:buAutoNum type="arabicPeriod"/>
            </a:pPr>
            <a:endParaRPr lang="ru-RU" sz="24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ru-RU" sz="2400" dirty="0">
              <a:solidFill>
                <a:schemeClr val="tx1"/>
              </a:solidFill>
            </a:endParaRPr>
          </a:p>
          <a:p>
            <a:pPr marL="342900" indent="-342900" algn="ctr"/>
            <a:endParaRPr lang="ru-RU" dirty="0">
              <a:solidFill>
                <a:schemeClr val="tx1"/>
              </a:solidFill>
            </a:endParaRPr>
          </a:p>
          <a:p>
            <a:pPr marL="342900" indent="-342900" algn="ctr"/>
            <a:endParaRPr lang="ru-RU" dirty="0">
              <a:solidFill>
                <a:schemeClr val="tx1"/>
              </a:solidFill>
            </a:endParaRPr>
          </a:p>
          <a:p>
            <a:pPr marL="342900" indent="-342900" algn="ctr"/>
            <a:endParaRPr lang="ru-RU" dirty="0">
              <a:solidFill>
                <a:schemeClr val="tx1"/>
              </a:solidFill>
            </a:endParaRPr>
          </a:p>
          <a:p>
            <a:pPr marL="342900" indent="-342900" algn="ctr"/>
            <a:endParaRPr lang="ru-RU" dirty="0">
              <a:solidFill>
                <a:schemeClr val="tx1"/>
              </a:solidFill>
            </a:endParaRPr>
          </a:p>
          <a:p>
            <a:pPr marL="342900" indent="-342900" algn="ctr"/>
            <a:endParaRPr lang="ru-RU" dirty="0">
              <a:solidFill>
                <a:schemeClr val="tx1"/>
              </a:solidFill>
            </a:endParaRPr>
          </a:p>
          <a:p>
            <a:pPr marL="342900" indent="-342900" algn="ctr"/>
            <a:endParaRPr lang="ru-RU" dirty="0">
              <a:solidFill>
                <a:schemeClr val="tx1"/>
              </a:solidFill>
            </a:endParaRPr>
          </a:p>
          <a:p>
            <a:pPr marL="342900" indent="-342900" algn="ctr"/>
            <a:endParaRPr lang="ru-RU" dirty="0">
              <a:solidFill>
                <a:schemeClr val="tx1"/>
              </a:solidFill>
            </a:endParaRPr>
          </a:p>
          <a:p>
            <a:pPr marL="342900" indent="-342900" algn="ctr"/>
            <a:endParaRPr lang="ru-RU" dirty="0">
              <a:solidFill>
                <a:schemeClr val="tx1"/>
              </a:solidFill>
            </a:endParaRPr>
          </a:p>
          <a:p>
            <a:pPr marL="342900" indent="-342900" algn="ctr"/>
            <a:endParaRPr lang="ru-RU" dirty="0">
              <a:solidFill>
                <a:schemeClr val="tx1"/>
              </a:solidFill>
            </a:endParaRPr>
          </a:p>
          <a:p>
            <a:pPr marL="342900" indent="-342900" algn="ctr"/>
            <a:endParaRPr lang="ru-RU" dirty="0">
              <a:solidFill>
                <a:schemeClr val="tx1"/>
              </a:solidFill>
            </a:endParaRPr>
          </a:p>
          <a:p>
            <a:pPr marL="342900" indent="-342900" algn="ctr"/>
            <a:endParaRPr lang="ru-RU" dirty="0">
              <a:solidFill>
                <a:schemeClr val="tx1"/>
              </a:solidFill>
            </a:endParaRPr>
          </a:p>
          <a:p>
            <a:pPr marL="342900" indent="-342900" algn="ctr"/>
            <a:endParaRPr lang="ru-RU" dirty="0">
              <a:solidFill>
                <a:schemeClr val="tx1"/>
              </a:solidFill>
            </a:endParaRPr>
          </a:p>
          <a:p>
            <a:pPr marL="342900" indent="-342900" algn="ctr"/>
            <a:r>
              <a:rPr lang="ru-RU" dirty="0">
                <a:solidFill>
                  <a:schemeClr val="tx1"/>
                </a:solidFill>
              </a:rPr>
              <a:t>В </a:t>
            </a:r>
            <a:r>
              <a:rPr lang="ru-RU" dirty="0" err="1">
                <a:solidFill>
                  <a:schemeClr val="tx1"/>
                </a:solidFill>
              </a:rPr>
              <a:t>п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063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404957" y="213130"/>
            <a:ext cx="9207378" cy="986609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770989" y="207588"/>
            <a:ext cx="8815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Приёмы по развитию навыков приёма пищи, пользования столовыми приборами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18011" y="875211"/>
            <a:ext cx="11377749" cy="5982789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 взрослых и показ действий с пояснением.</a:t>
            </a:r>
          </a:p>
          <a:p>
            <a:pPr marL="457200" lvl="0" indent="-457200"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Показ инсценировок с помощью игрушек, театра;</a:t>
            </a:r>
          </a:p>
          <a:p>
            <a:pPr marL="457200" lvl="0" indent="-457200"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Побуждение ( не следует фиксировать внимание ребёнка на неправильном захвате ложки, а лучше сказать так: «Ешь аккуратней, вот так надо держать ложку» и т.д.</a:t>
            </a:r>
          </a:p>
          <a:p>
            <a:pPr marL="457200" lvl="0" indent="-457200"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Чтение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потешек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Например:                 На моей тарелочке</a:t>
            </a:r>
          </a:p>
          <a:p>
            <a:pPr marL="457200" lvl="0" indent="-457200"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Рыженькая белочка,</a:t>
            </a:r>
          </a:p>
          <a:p>
            <a:pPr marL="457200" lvl="0" indent="-457200"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Чтоб она была видна</a:t>
            </a:r>
          </a:p>
          <a:p>
            <a:pPr marL="457200" lvl="0" indent="-457200"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Всё съедаем до конца.</a:t>
            </a:r>
          </a:p>
          <a:p>
            <a:pPr marL="457200" lvl="0" indent="-457200"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так держать ложку, то с ложки </a:t>
            </a:r>
          </a:p>
          <a:p>
            <a:pPr marL="457200" lvl="0" indent="-457200"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Будут капать капли, крошки</a:t>
            </a:r>
          </a:p>
          <a:p>
            <a:pPr marL="457200" lvl="0" indent="-457200"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 держи, (имя ребёнка: Серёжа, ложку- показать,</a:t>
            </a:r>
          </a:p>
          <a:p>
            <a:pPr marL="457200" lvl="0" indent="-457200"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Набирай-ка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по-нем-нож-ку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!».</a:t>
            </a:r>
          </a:p>
          <a:p>
            <a:pPr marL="457200" lvl="0" indent="-457200">
              <a:buAutoNum type="arabicPeriod"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5707" y="1443989"/>
            <a:ext cx="11015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4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just"/>
            <a:endParaRPr lang="ru-RU" sz="24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615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597997" y="172490"/>
            <a:ext cx="9207378" cy="986609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770989" y="207588"/>
            <a:ext cx="8815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Содержание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культурно-гигиенических навыков</a:t>
            </a:r>
            <a:b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Группа раннего возраста </a:t>
            </a:r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(от 1 до 2 лет)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5004" y="1429555"/>
            <a:ext cx="11204620" cy="5019805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Продолжать учить детей под контролем взрослого, а затем самостоятельно мыть руки после загрязнения и перед едой, насухо вытирать лицо и руки личным полотенцем.</a:t>
            </a:r>
          </a:p>
          <a:p>
            <a:pPr lvl="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процессе еды побуждать детей к самостоятельности, учить держать ложку в правой  (левой) руке.</a:t>
            </a:r>
          </a:p>
          <a:p>
            <a:pPr lvl="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Приучать есть разнообразную пищу, пользоваться салфеткой (с помощью взрослого), после еды благодарить взрослых (как умеют), задвигать стул.</a:t>
            </a:r>
          </a:p>
          <a:p>
            <a:pPr lvl="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Формировать навык поведения за столом, пищу пережёвывать с закрытым ртом.</a:t>
            </a:r>
          </a:p>
          <a:p>
            <a:pPr lvl="0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небольшой помощи взрослого помощью взрослого учить снимать одежду, обувь  и правильно надевать. Бережно относиться к вещам. Обращать внимание детей на порядок в игровых уголках в группе и дома.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Формировать навык пользования индивидуальными предметами 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(носовым платком, салфеткой, полотенцем, горшком)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процессе одевания и раздевания напоминать детям их порядок. При небольшой помощи взрослого учить снимать шапку, сапожки, рейтузы, расстёгнутые туфли, шорты и колготки).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Вот сколько важных умений должен освоить малыш! Для него это целая наука. Поэтому так важно, чтобы рядом был взрослый, чуткий и отзывчивый, который бы учил, помогал, направлял ребенка.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5707" y="1443989"/>
            <a:ext cx="11015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4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just"/>
            <a:endParaRPr lang="ru-RU" sz="24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615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546482" y="0"/>
            <a:ext cx="9110420" cy="829596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СОЗДАНИЕ УСЛОВИЙ ПРЕДМЕТРНО-РАЗВИВАЮЩЕЙ СРЕДЫ</a:t>
            </a:r>
          </a:p>
          <a:p>
            <a:pPr lvl="0"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для успешной реализации поставленных задач: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70989" y="197180"/>
            <a:ext cx="8815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ru-RU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6482" y="1170851"/>
            <a:ext cx="11219519" cy="5440254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54635" y="850005"/>
            <a:ext cx="1116513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дидактические пособия, картотеки пальчиковых, подвижных игр; физкультминуток,</a:t>
            </a:r>
          </a:p>
          <a:p>
            <a:pPr lvl="0" algn="just"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Игровые ситуации: «Искупаем Ваню»,»Научим мишку умываться», «Научим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Хрюшу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правильно держать ложку «Напоим куклу чаем», «Накормим куклу обедом».</a:t>
            </a:r>
            <a:r>
              <a:rPr lang="ru-RU" sz="2000" dirty="0">
                <a:latin typeface="Comic Sans MS" panose="030F0702030302020204" pitchFamily="66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«Оденем куклу на прогулку», </a:t>
            </a:r>
          </a:p>
          <a:p>
            <a:pPr lvl="0" algn="just"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Игры с мыльными пузырями.</a:t>
            </a:r>
          </a:p>
          <a:p>
            <a:pPr lvl="0" algn="just"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предметные картинки по теме: «Одежда», «Посуда», «Обувь», деревянные вкладыши по теме: «одежда», куклы;</a:t>
            </a:r>
          </a:p>
          <a:p>
            <a:pPr marL="342900" lvl="0" indent="-3429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-набор детской посуды, фрукты, овощи (муляжи) для игр: утюг, ванночки, одежда для кукол ,атрибуты для ряжения, кроватка с постельными принадлежностями; </a:t>
            </a:r>
          </a:p>
          <a:p>
            <a:pPr marL="285750" lvl="0" indent="-285750" algn="just"/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285750" lvl="0" indent="-285750" algn="just"/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С детьми проводили -б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еседу «Как правильно вести себя за столом», читали  стихотворения,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потешки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«Маша растеряша», «Каша из гречки..» «Девочка чумазая», «Ай,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качи-качи-качи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!»  «Ладушки-ладушки»,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потешки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 воде: «Знаем, знаем,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дп-да-да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…» (Н.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Пикулева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), «Хлоп-хлоп ручками..»(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Капутикян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), «Зеркало любит чистые лица..» (А. Кондратьев), ». «Я сама», «Наша Маша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маленька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», «Катя     в яслях»; 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развитие мелкой моторики, координации движений  использовала пособие (Божья коровка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мягкую книгу с разными видами  застёжек: шнуровка, липучки, пуговицы, молнии, кнопки.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9280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788316" y="201875"/>
            <a:ext cx="9110420" cy="829596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801192" y="187780"/>
            <a:ext cx="6100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СОЗДАНИЕ УСЛОВИЙ ПРЕДМЕТРНО-РАЗВИВАЮЩЕЙ СРЕДЫ</a:t>
            </a:r>
          </a:p>
          <a:p>
            <a:pPr lvl="0" algn="ctr"/>
            <a:r>
              <a:rPr lang="ru-RU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16" name="Рисунок 15" descr="IMG-20220222-WA0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7242324" y="1908324"/>
            <a:ext cx="3875690" cy="6023662"/>
          </a:xfrm>
          <a:prstGeom prst="rect">
            <a:avLst/>
          </a:prstGeom>
        </p:spPr>
      </p:pic>
      <p:pic>
        <p:nvPicPr>
          <p:cNvPr id="17" name="Рисунок 16" descr="IMG-20220222-WA0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123214" cy="604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21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-20220222-WA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895951" y="80307"/>
            <a:ext cx="6376358" cy="6215744"/>
          </a:xfrm>
          <a:prstGeom prst="rect">
            <a:avLst/>
          </a:prstGeom>
        </p:spPr>
      </p:pic>
      <p:pic>
        <p:nvPicPr>
          <p:cNvPr id="10" name="Рисунок 9" descr="IMG-20220222-WA0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18961"/>
            <a:ext cx="5992586" cy="603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21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-20220222-WA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1583" y="0"/>
            <a:ext cx="6170417" cy="3804557"/>
          </a:xfrm>
          <a:prstGeom prst="rect">
            <a:avLst/>
          </a:prstGeom>
        </p:spPr>
      </p:pic>
      <p:pic>
        <p:nvPicPr>
          <p:cNvPr id="7" name="Рисунок 6" descr="IMG-20220222-WA00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54866"/>
            <a:ext cx="6011054" cy="490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21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31208" y="187780"/>
            <a:ext cx="8693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6" name="Рисунок 5" descr="IMG-20220222-WA0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5101" y="1521502"/>
            <a:ext cx="5676900" cy="5336498"/>
          </a:xfrm>
          <a:prstGeom prst="rect">
            <a:avLst/>
          </a:prstGeom>
        </p:spPr>
      </p:pic>
      <p:pic>
        <p:nvPicPr>
          <p:cNvPr id="7" name="Рисунок 6" descr="IMG-20220222-WA00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49957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21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31208" y="187780"/>
            <a:ext cx="8693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8" name="Рисунок 7" descr="IMG-20220222-WA0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87928" y="161134"/>
            <a:ext cx="9356271" cy="669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21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31208" y="187780"/>
            <a:ext cx="8693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6" name="Рисунок 5" descr="IMG-20220222-WA0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0846" cy="5551714"/>
          </a:xfrm>
          <a:prstGeom prst="rect">
            <a:avLst/>
          </a:prstGeom>
        </p:spPr>
      </p:pic>
      <p:pic>
        <p:nvPicPr>
          <p:cNvPr id="7" name="Рисунок 6" descr="IMG-20220222-WA00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06886" y="955837"/>
            <a:ext cx="6085114" cy="590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21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-20220222-WA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6753997" y="1419995"/>
            <a:ext cx="4856212" cy="6019798"/>
          </a:xfrm>
          <a:prstGeom prst="rect">
            <a:avLst/>
          </a:prstGeom>
        </p:spPr>
      </p:pic>
      <p:pic>
        <p:nvPicPr>
          <p:cNvPr id="7" name="Рисунок 6" descr="IMG-20220222-WA00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6155152" cy="419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21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0481"/>
            <a:ext cx="12192000" cy="7028481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</p:spPr>
      </p:pic>
      <p:sp>
        <p:nvSpPr>
          <p:cNvPr id="8" name="Прямоугольник 7"/>
          <p:cNvSpPr/>
          <p:nvPr/>
        </p:nvSpPr>
        <p:spPr>
          <a:xfrm>
            <a:off x="1524203" y="106809"/>
            <a:ext cx="9110420" cy="745945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594543" y="156332"/>
            <a:ext cx="8815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«Формирование культурно-гигиенических навыков и навыков самообслуживания у детей раннего возраста»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02570" y="890820"/>
            <a:ext cx="11219519" cy="5639538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86242" y="940623"/>
            <a:ext cx="1121951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«Навык мытья рук» </a:t>
            </a: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marL="285750" indent="-285750" algn="just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Учить детей подворачивать рукава одежды перед умыванием и мытьём рук с помощью взрослого. </a:t>
            </a:r>
          </a:p>
          <a:p>
            <a:pPr marL="285750" indent="-285750" algn="just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подставлять руки под струю воды, делать круговые движения ладошками..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 Учить пользоваться личным полотенцем и насухо вытираться. </a:t>
            </a:r>
          </a:p>
          <a:p>
            <a:pPr algn="just"/>
            <a:endParaRPr lang="ru-RU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880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86242" y="940623"/>
            <a:ext cx="11219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400" dirty="0">
              <a:latin typeface="Comic Sans MS" panose="030F0702030302020204" pitchFamily="66" charset="0"/>
            </a:endParaRPr>
          </a:p>
        </p:txBody>
      </p:sp>
      <p:pic>
        <p:nvPicPr>
          <p:cNvPr id="7" name="Рисунок 6" descr="20220225_1344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817" y="6656"/>
            <a:ext cx="5756223" cy="6851344"/>
          </a:xfrm>
          <a:prstGeom prst="rect">
            <a:avLst/>
          </a:prstGeom>
        </p:spPr>
      </p:pic>
      <p:pic>
        <p:nvPicPr>
          <p:cNvPr id="10" name="Рисунок 9" descr="20220225_1344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92999" y="0"/>
            <a:ext cx="5598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80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86242" y="940623"/>
            <a:ext cx="11219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400" dirty="0">
              <a:latin typeface="Comic Sans MS" panose="030F0702030302020204" pitchFamily="66" charset="0"/>
            </a:endParaRPr>
          </a:p>
        </p:txBody>
      </p:sp>
      <p:pic>
        <p:nvPicPr>
          <p:cNvPr id="6" name="Рисунок 5" descr="20220225_1345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2069"/>
            <a:ext cx="6955971" cy="6380800"/>
          </a:xfrm>
          <a:prstGeom prst="rect">
            <a:avLst/>
          </a:prstGeom>
        </p:spPr>
      </p:pic>
      <p:pic>
        <p:nvPicPr>
          <p:cNvPr id="8" name="Рисунок 7" descr="IMG-20220224-WA00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55971" y="275652"/>
            <a:ext cx="5236029" cy="658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80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86242" y="940623"/>
            <a:ext cx="11219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400" dirty="0">
              <a:latin typeface="Comic Sans MS" panose="030F0702030302020204" pitchFamily="66" charset="0"/>
            </a:endParaRPr>
          </a:p>
        </p:txBody>
      </p:sp>
      <p:pic>
        <p:nvPicPr>
          <p:cNvPr id="7" name="Рисунок 6" descr="20220225_1345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740434" cy="6611869"/>
          </a:xfrm>
          <a:prstGeom prst="rect">
            <a:avLst/>
          </a:prstGeom>
        </p:spPr>
      </p:pic>
      <p:pic>
        <p:nvPicPr>
          <p:cNvPr id="9" name="Рисунок 8" descr="IMG-20220224-WA00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55972" y="194662"/>
            <a:ext cx="5040086" cy="641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80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545690" y="80126"/>
            <a:ext cx="10161628" cy="745945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616529" y="109175"/>
            <a:ext cx="10009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ФОРМИРОВАНИЕ КУЛЬТУРНО-ГИГИЕНИЧЕСКИХ НАВЫКОВ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ДЕТЕЙ РАННЕГО ВОЗРАСТА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947681" y="1188483"/>
            <a:ext cx="9052502" cy="5669517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008414" y="899405"/>
            <a:ext cx="899704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6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«Навык культуры еды» </a:t>
            </a: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marL="285750" indent="-285750" algn="just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Формировать навык аккуратной еды, правильно пользоваться ложкой. </a:t>
            </a:r>
          </a:p>
          <a:p>
            <a:pPr marL="285750" indent="-285750" algn="just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Учить детей принимать правильное положение за столом во время еды держать хлеб в левой, а ложку в правой руке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(дети-левши наоборот)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Совершенствовать умение есть самостоятельно.</a:t>
            </a:r>
          </a:p>
          <a:p>
            <a:pPr marL="285750" indent="-285750" algn="just">
              <a:buFontTx/>
              <a:buChar char="-"/>
            </a:pPr>
            <a:endParaRPr lang="ru-RU" sz="8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376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93298" y="899405"/>
            <a:ext cx="9112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6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sz="8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IMG-20220218-WA00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12230" y="1084216"/>
            <a:ext cx="6723017" cy="5042263"/>
          </a:xfrm>
          <a:prstGeom prst="rect">
            <a:avLst/>
          </a:prstGeom>
        </p:spPr>
      </p:pic>
      <p:pic>
        <p:nvPicPr>
          <p:cNvPr id="11" name="Рисунок 10" descr="IMG-20220218-WA00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176157" cy="690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767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93298" y="899405"/>
            <a:ext cx="9112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6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sz="8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-20220218-WA00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6714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76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93298" y="899405"/>
            <a:ext cx="9112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6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sz="8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IMG-20220218-WA00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88528" y="0"/>
            <a:ext cx="5150032" cy="6866710"/>
          </a:xfrm>
          <a:prstGeom prst="rect">
            <a:avLst/>
          </a:prstGeom>
        </p:spPr>
      </p:pic>
      <p:pic>
        <p:nvPicPr>
          <p:cNvPr id="8" name="Рисунок 7" descr="IMG-20220218-WA01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0"/>
            <a:ext cx="5172891" cy="689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767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93298" y="899405"/>
            <a:ext cx="9112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6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sz="8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IMG-20220218-WA00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35485" y="134981"/>
            <a:ext cx="5042264" cy="6723019"/>
          </a:xfrm>
          <a:prstGeom prst="rect">
            <a:avLst/>
          </a:prstGeom>
        </p:spPr>
      </p:pic>
      <p:pic>
        <p:nvPicPr>
          <p:cNvPr id="10" name="Рисунок 9" descr="IMG-20220218-WA00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8456" y="169817"/>
            <a:ext cx="5016137" cy="668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767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93298" y="899405"/>
            <a:ext cx="9112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6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sz="8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-20220210-WA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4138" y="0"/>
            <a:ext cx="5144079" cy="6858772"/>
          </a:xfrm>
          <a:prstGeom prst="rect">
            <a:avLst/>
          </a:prstGeom>
        </p:spPr>
      </p:pic>
      <p:pic>
        <p:nvPicPr>
          <p:cNvPr id="7" name="Рисунок 6" descr="IMG-20220210-WA0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37382" y="0"/>
            <a:ext cx="5171292" cy="689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76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98043" y="123481"/>
            <a:ext cx="9110420" cy="745945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092511" y="135396"/>
            <a:ext cx="8815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ФОРМИРОВАНИЕ КУЛЬТУРНО-ГИГИЕНИЧЕСКИХ НАВЫКОВ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 ДЕТЕЙ РАННЕГО ВОЗРАСТА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713220" y="1411141"/>
            <a:ext cx="8139659" cy="4300111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683239" y="1819852"/>
            <a:ext cx="816963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«Навык одевания и раздевания» </a:t>
            </a:r>
          </a:p>
          <a:p>
            <a:pPr algn="just"/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Учить снимать одежду в определённой последовательности с небольшой помощью взрослого и вешать на стул.</a:t>
            </a:r>
          </a:p>
          <a:p>
            <a:pPr marL="285750" indent="-285750" algn="just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Учить детей одевать колготки, шорты, просить о помощи взрослых, воспитывать самостоятельность.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Учить детей складывать и убирать одежду в шкаф после прогулки. </a:t>
            </a:r>
          </a:p>
          <a:p>
            <a:pPr marL="285750" indent="-285750" algn="just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Учить застёгивать и расстегивать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«липучки», упражнять в использовании других видов застежек.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1949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-20220218-WA00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576" y="235131"/>
            <a:ext cx="4242501" cy="3181875"/>
          </a:xfrm>
          <a:prstGeom prst="rect">
            <a:avLst/>
          </a:prstGeom>
        </p:spPr>
      </p:pic>
      <p:pic>
        <p:nvPicPr>
          <p:cNvPr id="10" name="Рисунок 9" descr="IMG-20220218-WA00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18591" y="192677"/>
            <a:ext cx="3772668" cy="2829502"/>
          </a:xfrm>
          <a:prstGeom prst="rect">
            <a:avLst/>
          </a:prstGeom>
        </p:spPr>
      </p:pic>
      <p:pic>
        <p:nvPicPr>
          <p:cNvPr id="8" name="Рисунок 7" descr="20220225_1346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0527" y="3377445"/>
            <a:ext cx="3370218" cy="3248298"/>
          </a:xfrm>
          <a:prstGeom prst="rect">
            <a:avLst/>
          </a:prstGeom>
        </p:spPr>
      </p:pic>
      <p:pic>
        <p:nvPicPr>
          <p:cNvPr id="9" name="Рисунок 8" descr="20220225_13483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22539" y="2969760"/>
            <a:ext cx="3137941" cy="3679235"/>
          </a:xfrm>
          <a:prstGeom prst="rect">
            <a:avLst/>
          </a:prstGeom>
        </p:spPr>
      </p:pic>
      <p:pic>
        <p:nvPicPr>
          <p:cNvPr id="11" name="Рисунок 10" descr="20220208_15145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4454313" y="2083941"/>
            <a:ext cx="3948242" cy="296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94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0220225_1346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589" y="156754"/>
            <a:ext cx="4197280" cy="4506381"/>
          </a:xfrm>
          <a:prstGeom prst="rect">
            <a:avLst/>
          </a:prstGeom>
        </p:spPr>
      </p:pic>
      <p:pic>
        <p:nvPicPr>
          <p:cNvPr id="8" name="Рисунок 7" descr="20220225_1348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18316" y="287383"/>
            <a:ext cx="3603867" cy="3971109"/>
          </a:xfrm>
          <a:prstGeom prst="rect">
            <a:avLst/>
          </a:prstGeom>
        </p:spPr>
      </p:pic>
      <p:pic>
        <p:nvPicPr>
          <p:cNvPr id="9" name="Рисунок 8" descr="20220225_1347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39440" y="1789602"/>
            <a:ext cx="4046914" cy="457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94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0220225_1346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698" y="235132"/>
            <a:ext cx="4037614" cy="4687930"/>
          </a:xfrm>
          <a:prstGeom prst="rect">
            <a:avLst/>
          </a:prstGeom>
        </p:spPr>
      </p:pic>
      <p:pic>
        <p:nvPicPr>
          <p:cNvPr id="8" name="Рисунок 7" descr="20220221_1205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7924252" y="813091"/>
            <a:ext cx="4623635" cy="3467726"/>
          </a:xfrm>
          <a:prstGeom prst="rect">
            <a:avLst/>
          </a:prstGeom>
        </p:spPr>
      </p:pic>
      <p:pic>
        <p:nvPicPr>
          <p:cNvPr id="9" name="Рисунок 8" descr="20220221_1202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3745665" y="1692017"/>
            <a:ext cx="5381469" cy="403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949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0220225_1347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221095" cy="4286538"/>
          </a:xfrm>
          <a:prstGeom prst="rect">
            <a:avLst/>
          </a:prstGeom>
        </p:spPr>
      </p:pic>
      <p:pic>
        <p:nvPicPr>
          <p:cNvPr id="8" name="Рисунок 7" descr="IMG-20220224-WA00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7842" y="0"/>
            <a:ext cx="3054558" cy="4072744"/>
          </a:xfrm>
          <a:prstGeom prst="rect">
            <a:avLst/>
          </a:prstGeom>
        </p:spPr>
      </p:pic>
      <p:pic>
        <p:nvPicPr>
          <p:cNvPr id="9" name="Рисунок 8" descr="IMG-20220224-WA00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49521" y="0"/>
            <a:ext cx="3842479" cy="4392118"/>
          </a:xfrm>
          <a:prstGeom prst="rect">
            <a:avLst/>
          </a:prstGeom>
        </p:spPr>
      </p:pic>
      <p:pic>
        <p:nvPicPr>
          <p:cNvPr id="12" name="Рисунок 11" descr="20220219_17475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37209" y="3746276"/>
            <a:ext cx="6659487" cy="311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949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23755" y="136324"/>
            <a:ext cx="9110420" cy="829596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785056" y="239384"/>
            <a:ext cx="8815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 РОДИТЕЛЯМИ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09667" y="1272727"/>
            <a:ext cx="11279060" cy="4963183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71465" y="1040168"/>
            <a:ext cx="11015003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ru-RU" sz="24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lvl="0" algn="ctr"/>
            <a:endParaRPr lang="ru-RU" sz="1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Консультации: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 «Использование художественного слова для формирования у детей раннего возраста  культурно-гигиенических навыков и навыков самообслуживания»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400" dirty="0"/>
              <a:t>«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Режим дня  в детском саду и дома его особенности и  значение в развитии  детей раннего возраста»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«Развитие навыков самообслуживания в детском саду и дома» </a:t>
            </a:r>
          </a:p>
          <a:p>
            <a:pPr lvl="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4. «Схема последовательности умывания детей», </a:t>
            </a:r>
          </a:p>
          <a:p>
            <a:pPr lvl="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5. Фоторепортаж для родителей «Как мы проводим время в нашей группе».</a:t>
            </a:r>
          </a:p>
        </p:txBody>
      </p:sp>
    </p:spTree>
    <p:extLst>
      <p:ext uri="{BB962C8B-B14F-4D97-AF65-F5344CB8AC3E}">
        <p14:creationId xmlns:p14="http://schemas.microsoft.com/office/powerpoint/2010/main" val="122977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62926" y="1063270"/>
            <a:ext cx="11015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Рисунок 5" descr="IMG-20220218-WA00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007" y="365760"/>
            <a:ext cx="5917474" cy="4438106"/>
          </a:xfrm>
          <a:prstGeom prst="rect">
            <a:avLst/>
          </a:prstGeom>
        </p:spPr>
      </p:pic>
      <p:pic>
        <p:nvPicPr>
          <p:cNvPr id="7" name="Рисунок 6" descr="IMG-20220218-WA00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04855" y="1949630"/>
            <a:ext cx="5830390" cy="437279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568225" y="386367"/>
            <a:ext cx="50485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«Как мы проводим время в нашей группе».</a:t>
            </a:r>
          </a:p>
        </p:txBody>
      </p:sp>
    </p:spTree>
    <p:extLst>
      <p:ext uri="{BB962C8B-B14F-4D97-AF65-F5344CB8AC3E}">
        <p14:creationId xmlns:p14="http://schemas.microsoft.com/office/powerpoint/2010/main" val="39967421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62926" y="1063270"/>
            <a:ext cx="11015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Рисунок 8" descr="IMG-20220218-WA00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79" y="418012"/>
            <a:ext cx="5974079" cy="4480560"/>
          </a:xfrm>
          <a:prstGeom prst="rect">
            <a:avLst/>
          </a:prstGeom>
        </p:spPr>
      </p:pic>
      <p:pic>
        <p:nvPicPr>
          <p:cNvPr id="10" name="Рисунок 9" descr="IMG-20220218-WA00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68933" y="1778997"/>
            <a:ext cx="5848895" cy="438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421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62926" y="1063270"/>
            <a:ext cx="11015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Рисунок 5" descr="IMG-20220218-WA00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006" y="444138"/>
            <a:ext cx="5826035" cy="4369526"/>
          </a:xfrm>
          <a:prstGeom prst="rect">
            <a:avLst/>
          </a:prstGeom>
        </p:spPr>
      </p:pic>
      <p:pic>
        <p:nvPicPr>
          <p:cNvPr id="11" name="Рисунок 10" descr="IMG-20220218-WA00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8586" y="1293224"/>
            <a:ext cx="5834742" cy="437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421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62926" y="1063270"/>
            <a:ext cx="11015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Рисунок 7" descr="IMG-20220218-WA00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1" y="161109"/>
            <a:ext cx="4885509" cy="6514011"/>
          </a:xfrm>
          <a:prstGeom prst="rect">
            <a:avLst/>
          </a:prstGeom>
        </p:spPr>
      </p:pic>
      <p:pic>
        <p:nvPicPr>
          <p:cNvPr id="10" name="Рисунок 9" descr="IMG-20220218-WA00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0457" y="379595"/>
            <a:ext cx="6662057" cy="610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421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62926" y="1063270"/>
            <a:ext cx="11015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Рисунок 5" descr="IMG-20220218-WA00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95870" y="0"/>
            <a:ext cx="5695405" cy="4271554"/>
          </a:xfrm>
          <a:prstGeom prst="rect">
            <a:avLst/>
          </a:prstGeom>
        </p:spPr>
      </p:pic>
      <p:pic>
        <p:nvPicPr>
          <p:cNvPr id="9" name="Рисунок 8" descr="IMG-20220218-WA00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006" y="1827781"/>
            <a:ext cx="6027689" cy="452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421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62926" y="1063270"/>
            <a:ext cx="11015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Рисунок 6" descr="IMG-20220218-WA01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57722" y="1506512"/>
            <a:ext cx="6247044" cy="4685283"/>
          </a:xfrm>
          <a:prstGeom prst="rect">
            <a:avLst/>
          </a:prstGeom>
        </p:spPr>
      </p:pic>
      <p:pic>
        <p:nvPicPr>
          <p:cNvPr id="8" name="Рисунок 7" descr="IMG-20220218-WA01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816" y="336368"/>
            <a:ext cx="5473337" cy="410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421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62926" y="1063270"/>
            <a:ext cx="11015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Рисунок 5" descr="IMG-20220216-WA00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754" y="613955"/>
            <a:ext cx="6897188" cy="5172891"/>
          </a:xfrm>
          <a:prstGeom prst="rect">
            <a:avLst/>
          </a:prstGeom>
        </p:spPr>
      </p:pic>
      <p:pic>
        <p:nvPicPr>
          <p:cNvPr id="9" name="Рисунок 8" descr="IMG-20220217-WA0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88924" y="195943"/>
            <a:ext cx="4820195" cy="642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421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62926" y="1063270"/>
            <a:ext cx="11015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Рисунок 6" descr="IMG-20220217-WA0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943" y="548641"/>
            <a:ext cx="5460274" cy="4095206"/>
          </a:xfrm>
          <a:prstGeom prst="rect">
            <a:avLst/>
          </a:prstGeom>
        </p:spPr>
      </p:pic>
      <p:pic>
        <p:nvPicPr>
          <p:cNvPr id="8" name="Рисунок 7" descr="IMG-20220217-WA00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43305" y="1672044"/>
            <a:ext cx="6217920" cy="466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421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028700" y="256785"/>
            <a:ext cx="8477967" cy="1084290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200400" lvl="6" indent="-457200"/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Результаты проделанной работы: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26963" y="1393019"/>
            <a:ext cx="11090415" cy="5078895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9138" y="1318068"/>
            <a:ext cx="1101327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800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Создание предметно-развивающей среды способствует развитию культурно-гигиенических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навыков и навыков самообслуживания детей;</a:t>
            </a:r>
          </a:p>
          <a:p>
            <a:pPr marL="457200" indent="-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Систематическое использование игр и упражнений формирует КГН и навыки самообслуживания,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развивает самостоятельность;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Взаимодействие педагогов и родителей способствует повышению интереса родителей к данной проблеме и активному участию их в работе по воспитанию КГН и навыков самообслуживания у малышей.</a:t>
            </a:r>
            <a:r>
              <a:rPr lang="ru-RU" sz="2000" b="1" dirty="0"/>
              <a:t> </a:t>
            </a: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Подведение итогов.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закрепления полученных знаний родителям предлагается памятка по формированию культурно- гигиенических навыков.</a:t>
            </a:r>
          </a:p>
          <a:p>
            <a:pPr algn="just"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Педагоги и родители должны постоянно помнить, что привитые в детстве навыки, в том числе культурно-гигиенические и навыки самообслуживания, приносят человеку огромную пользу в течение всей его последующей жизни</a:t>
            </a:r>
            <a:r>
              <a:rPr lang="ru-RU" sz="2000" b="1" dirty="0"/>
              <a:t>.</a:t>
            </a:r>
            <a:endParaRPr lang="ru-RU" sz="2000" dirty="0"/>
          </a:p>
          <a:p>
            <a:pPr algn="just">
              <a:buFontTx/>
              <a:buChar char="-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6024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03949" y="93499"/>
            <a:ext cx="9404947" cy="1084290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200400" lvl="6" indent="-457200"/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Используемая литература: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21603" y="1401727"/>
            <a:ext cx="11090415" cy="5078895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Ковригина М.Д. «Сестра-воспитательница яслей и младших групп детских садов»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Аксарина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Н.М. «Воспитание детей раннего возраста»</a:t>
            </a:r>
          </a:p>
          <a:p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Гуськова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Т. «Можно ли воспитать ребёнка самостоятельным»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Е.И.Подольская «Оздоровительная гимнастика»</a:t>
            </a:r>
          </a:p>
          <a:p>
            <a:r>
              <a:rPr lang="ru-RU" sz="2000" dirty="0"/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Веракса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Н.Е., Комарова Т.С. , М.А. Васильева. Примерная основная общеобразовательная программа дошкольного образования «От рождения до школы». – М.: Мозаика-Синтез, 2010.</a:t>
            </a:r>
            <a:r>
              <a:rPr lang="ru-RU" sz="2000" dirty="0"/>
              <a:t> </a:t>
            </a:r>
          </a:p>
          <a:p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Сахипова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З.Г. Читаем детям. – Ленинград: Просвещение, 1987.</a:t>
            </a:r>
          </a:p>
          <a:p>
            <a:pPr lvl="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476024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23755" y="100617"/>
            <a:ext cx="9110420" cy="829596"/>
          </a:xfrm>
          <a:prstGeom prst="rect">
            <a:avLst/>
          </a:prstGeom>
          <a:solidFill>
            <a:schemeClr val="accent5">
              <a:lumMod val="60000"/>
              <a:lumOff val="40000"/>
              <a:alpha val="57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084216" y="1123405"/>
            <a:ext cx="10202093" cy="5172892"/>
          </a:xfrm>
          <a:prstGeom prst="rect">
            <a:avLst/>
          </a:prstGeom>
          <a:solidFill>
            <a:schemeClr val="accent5">
              <a:lumMod val="60000"/>
              <a:lumOff val="40000"/>
              <a:alpha val="74000"/>
            </a:schemeClr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26" y="1063270"/>
            <a:ext cx="11015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7421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Аспект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1948</TotalTime>
  <Words>1783</Words>
  <Application>Microsoft Office PowerPoint</Application>
  <PresentationFormat>Широкоэкранный</PresentationFormat>
  <Paragraphs>290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Artur</dc:creator>
  <cp:lastModifiedBy>nastyaosgol@gmail.com</cp:lastModifiedBy>
  <cp:revision>215</cp:revision>
  <dcterms:created xsi:type="dcterms:W3CDTF">2017-02-18T10:19:29Z</dcterms:created>
  <dcterms:modified xsi:type="dcterms:W3CDTF">2022-02-26T16:18:31Z</dcterms:modified>
</cp:coreProperties>
</file>